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7" r:id="rId3"/>
    <p:sldId id="294" r:id="rId4"/>
    <p:sldId id="295" r:id="rId5"/>
    <p:sldId id="296" r:id="rId6"/>
    <p:sldId id="297" r:id="rId7"/>
    <p:sldId id="293" r:id="rId8"/>
    <p:sldId id="299" r:id="rId9"/>
    <p:sldId id="304" r:id="rId10"/>
    <p:sldId id="302" r:id="rId11"/>
    <p:sldId id="307" r:id="rId12"/>
    <p:sldId id="303" r:id="rId13"/>
    <p:sldId id="300" r:id="rId14"/>
    <p:sldId id="306" r:id="rId15"/>
    <p:sldId id="308" r:id="rId16"/>
    <p:sldId id="30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verzekeren zich?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1263317"/>
            <a:ext cx="9625263" cy="4778046"/>
          </a:xfrm>
        </p:spPr>
        <p:txBody>
          <a:bodyPr>
            <a:noAutofit/>
          </a:bodyPr>
          <a:lstStyle/>
          <a:p>
            <a:r>
              <a:rPr lang="nl-NL" sz="2200" dirty="0" smtClean="0"/>
              <a:t>Stel de premie voor een brandverzekering is 50 euro per jaar.</a:t>
            </a:r>
          </a:p>
          <a:p>
            <a:r>
              <a:rPr lang="nl-NL" sz="2200" dirty="0" smtClean="0"/>
              <a:t>Ik heb al een aantal keer brand gehad doordat ik bijzonder slecht kan koken. Ga ik mij verzekeren?</a:t>
            </a:r>
          </a:p>
          <a:p>
            <a:r>
              <a:rPr lang="nl-NL" sz="2200" dirty="0" smtClean="0"/>
              <a:t>Ik heb nog nooit brand gehad, ben bereid 40 euro te betalen om me toch te verzekeren. Ga ik mij verzekeren?</a:t>
            </a:r>
            <a:endParaRPr lang="nl-NL" sz="2200" dirty="0"/>
          </a:p>
          <a:p>
            <a:r>
              <a:rPr lang="nl-NL" sz="2200" dirty="0" smtClean="0"/>
              <a:t>Gevolg: goede risico’s (mensen met lage kans op schade) gaan zich niet verzekeren.</a:t>
            </a:r>
          </a:p>
          <a:p>
            <a:r>
              <a:rPr lang="nl-NL" sz="2200" dirty="0" smtClean="0"/>
              <a:t>Slechte risico’s (mensen met hoge kans op schade) gaan zich wel verzekeren.</a:t>
            </a:r>
          </a:p>
          <a:p>
            <a:r>
              <a:rPr lang="nl-NL" sz="2200" dirty="0" smtClean="0"/>
              <a:t>Gevolg: kans op schade gaat omhoog. Premie gaat omhoog.</a:t>
            </a:r>
          </a:p>
          <a:p>
            <a:r>
              <a:rPr lang="nl-NL" sz="2200" dirty="0" smtClean="0"/>
              <a:t>Hierdoor zullen nog meer goede risico’s weggaan.</a:t>
            </a:r>
          </a:p>
          <a:p>
            <a:r>
              <a:rPr lang="nl-NL" sz="2200" dirty="0" smtClean="0"/>
              <a:t>Wanneer alleen slechte risico’s zich verzekeren, en de goede risico’s niet, noemen we dit </a:t>
            </a:r>
            <a:r>
              <a:rPr lang="nl-NL" sz="2200" b="1" dirty="0" smtClean="0"/>
              <a:t>averechtse selectie.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375360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144379"/>
            <a:ext cx="10503568" cy="1786021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Hoe gaan we averechtse selectie tegen: hoe voorkomen we dat alleen slechte risico's zich verzekeren.</a:t>
            </a:r>
            <a:br>
              <a:rPr lang="nl-NL" dirty="0" smtClean="0">
                <a:solidFill>
                  <a:srgbClr val="FF0000"/>
                </a:solidFill>
              </a:rPr>
            </a:b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2820" y="1082841"/>
            <a:ext cx="9240253" cy="4958521"/>
          </a:xfrm>
        </p:spPr>
        <p:txBody>
          <a:bodyPr>
            <a:noAutofit/>
          </a:bodyPr>
          <a:lstStyle/>
          <a:p>
            <a:r>
              <a:rPr lang="nl-NL" sz="2500" b="1" dirty="0" smtClean="0"/>
              <a:t>Collectieve dwang </a:t>
            </a:r>
            <a:r>
              <a:rPr lang="nl-NL" sz="2500" b="1" dirty="0" smtClean="0">
                <a:sym typeface="Wingdings" panose="05000000000000000000" pitchFamily="2" charset="2"/>
              </a:rPr>
              <a:t> </a:t>
            </a:r>
            <a:r>
              <a:rPr lang="nl-NL" sz="2500" dirty="0" smtClean="0"/>
              <a:t>Verplichten solidariteit: mensen worden verplicht zich te verzekeren. Hierdoor dekken de goede risico’s de extra kosten van de lagere risico’s.</a:t>
            </a:r>
          </a:p>
          <a:p>
            <a:r>
              <a:rPr lang="nl-NL" sz="2500" b="1" dirty="0" smtClean="0"/>
              <a:t>Premiedifferentiatie </a:t>
            </a:r>
            <a:r>
              <a:rPr lang="nl-NL" sz="2500" b="1" dirty="0" smtClean="0">
                <a:sym typeface="Wingdings" panose="05000000000000000000" pitchFamily="2" charset="2"/>
              </a:rPr>
              <a:t> </a:t>
            </a:r>
            <a:r>
              <a:rPr lang="nl-NL" sz="2500" dirty="0" smtClean="0">
                <a:sym typeface="Wingdings" panose="05000000000000000000" pitchFamily="2" charset="2"/>
              </a:rPr>
              <a:t>niet iedereen betaalt even veel premie </a:t>
            </a:r>
            <a:r>
              <a:rPr lang="nl-NL" sz="2500" dirty="0" err="1" smtClean="0">
                <a:sym typeface="Wingdings" panose="05000000000000000000" pitchFamily="2" charset="2"/>
              </a:rPr>
              <a:t>bvb</a:t>
            </a:r>
            <a:r>
              <a:rPr lang="nl-NL" sz="2500" dirty="0" smtClean="0">
                <a:sym typeface="Wingdings" panose="05000000000000000000" pitchFamily="2" charset="2"/>
              </a:rPr>
              <a:t> via bonus-malus regelening.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Stel je hebt nooit schade aan je auto betaal je minder premie (en heb je dus meer rede om als goed risico te blijven aangezien je minder premie betaalt)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Stel je hebt veel schade betaal je meer premie (je blijft nog steeds want doordat je veel schade hebt ben je verzekerd nog steeds beter af)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Maar denk ook : eigen risico waardoor de premies lager kunnen worden (tenslotte een gedeelte van de kosten betaal je zelf)</a:t>
            </a:r>
          </a:p>
        </p:txBody>
      </p:sp>
    </p:spTree>
    <p:extLst>
      <p:ext uri="{BB962C8B-B14F-4D97-AF65-F5344CB8AC3E}">
        <p14:creationId xmlns:p14="http://schemas.microsoft.com/office/powerpoint/2010/main" val="376799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Zelfstandig maken opdracht </a:t>
            </a:r>
            <a:r>
              <a:rPr lang="nl-NL" dirty="0" smtClean="0"/>
              <a:t>3.3 </a:t>
            </a:r>
            <a:r>
              <a:rPr lang="nl-NL" dirty="0" smtClean="0"/>
              <a:t>t/m </a:t>
            </a:r>
            <a:r>
              <a:rPr lang="nl-NL" dirty="0" smtClean="0"/>
              <a:t>3.5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930401"/>
            <a:ext cx="4973475" cy="4110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Lees de tekst om en rond de opdrachten en maak opdrachten </a:t>
            </a:r>
            <a:r>
              <a:rPr lang="nl-NL" sz="2500" dirty="0" smtClean="0"/>
              <a:t>3.3 t/m 3.5</a:t>
            </a:r>
            <a:endParaRPr lang="nl-NL" sz="2500" dirty="0" smtClean="0"/>
          </a:p>
          <a:p>
            <a:pPr marL="0" indent="0">
              <a:buNone/>
            </a:pPr>
            <a:r>
              <a:rPr lang="nl-NL" sz="2500" dirty="0" smtClean="0"/>
              <a:t>Eerder klaar</a:t>
            </a:r>
          </a:p>
          <a:p>
            <a:pPr marL="0" indent="0">
              <a:buNone/>
            </a:pPr>
            <a:r>
              <a:rPr lang="nl-NL" sz="2500" dirty="0" smtClean="0"/>
              <a:t>Zelfstandig verder met opgaves hoofdstuk 3.</a:t>
            </a:r>
          </a:p>
          <a:p>
            <a:pPr marL="0" indent="0">
              <a:buNone/>
            </a:pPr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pPr marL="0" indent="0">
              <a:buNone/>
            </a:pPr>
            <a:r>
              <a:rPr lang="nl-NL" sz="2500" dirty="0" smtClean="0"/>
              <a:t>Kom je er niet uit? </a:t>
            </a:r>
            <a:r>
              <a:rPr lang="nl-NL" sz="2500" dirty="0" smtClean="0"/>
              <a:t>Vraag buurmens/docent.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Ovaal 12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903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5312"/>
          <a:stretch/>
        </p:blipFill>
        <p:spPr>
          <a:xfrm>
            <a:off x="0" y="0"/>
            <a:ext cx="9625263" cy="3248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0624"/>
          <a:stretch/>
        </p:blipFill>
        <p:spPr>
          <a:xfrm>
            <a:off x="0" y="0"/>
            <a:ext cx="9625263" cy="6497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5935"/>
          <a:stretch/>
        </p:blipFill>
        <p:spPr>
          <a:xfrm>
            <a:off x="0" y="-1"/>
            <a:ext cx="9625263" cy="97455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81421"/>
          <a:stretch/>
        </p:blipFill>
        <p:spPr>
          <a:xfrm>
            <a:off x="0" y="0"/>
            <a:ext cx="9625263" cy="12873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81942"/>
          <a:stretch/>
        </p:blipFill>
        <p:spPr>
          <a:xfrm>
            <a:off x="0" y="-1"/>
            <a:ext cx="9625263" cy="125128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7080"/>
          <a:stretch/>
        </p:blipFill>
        <p:spPr>
          <a:xfrm>
            <a:off x="0" y="-1"/>
            <a:ext cx="9625263" cy="158816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72565"/>
          <a:stretch/>
        </p:blipFill>
        <p:spPr>
          <a:xfrm>
            <a:off x="0" y="0"/>
            <a:ext cx="9625263" cy="190099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58501"/>
          <a:stretch/>
        </p:blipFill>
        <p:spPr>
          <a:xfrm>
            <a:off x="0" y="0"/>
            <a:ext cx="9625263" cy="287554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2873"/>
          <a:stretch/>
        </p:blipFill>
        <p:spPr>
          <a:xfrm>
            <a:off x="0" y="0"/>
            <a:ext cx="9625263" cy="395839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4744"/>
          <a:stretch/>
        </p:blipFill>
        <p:spPr>
          <a:xfrm>
            <a:off x="0" y="0"/>
            <a:ext cx="9625263" cy="5907506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625263" cy="692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41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3484"/>
          <a:stretch/>
        </p:blipFill>
        <p:spPr>
          <a:xfrm>
            <a:off x="0" y="-794"/>
            <a:ext cx="12192000" cy="79487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94"/>
            <a:ext cx="12192000" cy="170885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81936"/>
          <a:stretch/>
        </p:blipFill>
        <p:spPr>
          <a:xfrm>
            <a:off x="-54061" y="1545055"/>
            <a:ext cx="10184650" cy="94548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63316"/>
          <a:stretch/>
        </p:blipFill>
        <p:spPr>
          <a:xfrm>
            <a:off x="-54061" y="1545055"/>
            <a:ext cx="10184650" cy="19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3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 H3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4" y="1359568"/>
            <a:ext cx="9156032" cy="5269831"/>
          </a:xfrm>
        </p:spPr>
        <p:txBody>
          <a:bodyPr>
            <a:normAutofit/>
          </a:bodyPr>
          <a:lstStyle/>
          <a:p>
            <a:r>
              <a:rPr lang="nl-NL" sz="2400" dirty="0" smtClean="0"/>
              <a:t>Risico-aversie</a:t>
            </a:r>
          </a:p>
          <a:p>
            <a:r>
              <a:rPr lang="nl-NL" sz="2400" dirty="0" smtClean="0"/>
              <a:t>Verzekering</a:t>
            </a:r>
          </a:p>
          <a:p>
            <a:r>
              <a:rPr lang="nl-NL" sz="2400" dirty="0" smtClean="0"/>
              <a:t>Premie</a:t>
            </a:r>
          </a:p>
          <a:p>
            <a:r>
              <a:rPr lang="nl-NL" sz="2400" dirty="0" smtClean="0"/>
              <a:t>Averechtse selectie</a:t>
            </a:r>
          </a:p>
          <a:p>
            <a:r>
              <a:rPr lang="nl-NL" sz="2400" dirty="0" smtClean="0"/>
              <a:t>Collectieve dwang</a:t>
            </a:r>
          </a:p>
          <a:p>
            <a:r>
              <a:rPr lang="nl-NL" sz="2400" dirty="0" smtClean="0"/>
              <a:t>Premiedifferentiatie</a:t>
            </a:r>
          </a:p>
          <a:p>
            <a:r>
              <a:rPr lang="nl-NL" sz="2400" dirty="0" smtClean="0"/>
              <a:t>Moreel wangedrag</a:t>
            </a:r>
          </a:p>
          <a:p>
            <a:r>
              <a:rPr lang="nl-NL" sz="2400" dirty="0" smtClean="0"/>
              <a:t>Eigen risico</a:t>
            </a:r>
          </a:p>
          <a:p>
            <a:r>
              <a:rPr lang="nl-NL" sz="2400" dirty="0" smtClean="0"/>
              <a:t>Asymmetrische informatie</a:t>
            </a:r>
          </a:p>
          <a:p>
            <a:r>
              <a:rPr lang="nl-NL" sz="2400" dirty="0" err="1" smtClean="0"/>
              <a:t>Marktfalen</a:t>
            </a:r>
            <a:r>
              <a:rPr lang="nl-NL" sz="2400" dirty="0" smtClean="0"/>
              <a:t>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1765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 H3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4" y="1359568"/>
            <a:ext cx="10984832" cy="5269831"/>
          </a:xfrm>
        </p:spPr>
        <p:txBody>
          <a:bodyPr>
            <a:normAutofit/>
          </a:bodyPr>
          <a:lstStyle/>
          <a:p>
            <a:r>
              <a:rPr lang="nl-NL" sz="2400" dirty="0" smtClean="0"/>
              <a:t>Risico-aversie					afkeer voor risico (rede verzekeren)</a:t>
            </a:r>
          </a:p>
          <a:p>
            <a:r>
              <a:rPr lang="nl-NL" sz="2400" dirty="0" smtClean="0"/>
              <a:t>Verzekering					indekken van risico</a:t>
            </a:r>
          </a:p>
          <a:p>
            <a:r>
              <a:rPr lang="nl-NL" sz="2400" dirty="0" smtClean="0"/>
              <a:t>Premie							periodiek betalen bedrag aan de verzekering.</a:t>
            </a:r>
          </a:p>
          <a:p>
            <a:r>
              <a:rPr lang="nl-NL" sz="2400" dirty="0" smtClean="0"/>
              <a:t>Averechtse selectie			goede risico’s verzekeren zich niet, slechte wel 									</a:t>
            </a:r>
            <a:r>
              <a:rPr lang="nl-NL" sz="2400" dirty="0" smtClean="0">
                <a:sym typeface="Wingdings" panose="05000000000000000000" pitchFamily="2" charset="2"/>
              </a:rPr>
              <a:t> gevolg hoge premie.</a:t>
            </a:r>
            <a:endParaRPr lang="nl-NL" sz="2400" dirty="0" smtClean="0"/>
          </a:p>
          <a:p>
            <a:r>
              <a:rPr lang="nl-NL" sz="2400" dirty="0" smtClean="0"/>
              <a:t>Collectieve dwang			gedwongen handeling door overheid.</a:t>
            </a:r>
          </a:p>
          <a:p>
            <a:r>
              <a:rPr lang="nl-NL" sz="2400" dirty="0" smtClean="0"/>
              <a:t>Premiedifferentiatie			niet iedereen betaald zelfde premie	</a:t>
            </a:r>
          </a:p>
          <a:p>
            <a:r>
              <a:rPr lang="nl-NL" sz="2400" dirty="0" smtClean="0"/>
              <a:t>Moreel wangedrag			roekelozer gedrag zodra je verzekerd bent</a:t>
            </a:r>
          </a:p>
          <a:p>
            <a:r>
              <a:rPr lang="nl-NL" sz="2400" dirty="0" smtClean="0"/>
              <a:t>Eigen risico					gedeelte zelf betalen bij schade.</a:t>
            </a:r>
          </a:p>
          <a:p>
            <a:r>
              <a:rPr lang="nl-NL" sz="2400" dirty="0" smtClean="0"/>
              <a:t>Asymmetrische informatie	1 partij weet meer dan de andere partij</a:t>
            </a:r>
          </a:p>
          <a:p>
            <a:r>
              <a:rPr lang="nl-NL" sz="2400" dirty="0" err="1" smtClean="0"/>
              <a:t>Marktfalen</a:t>
            </a:r>
            <a:r>
              <a:rPr lang="nl-NL" sz="2400" dirty="0" smtClean="0"/>
              <a:t>.					De markt kan niet zelf prijsbepalen door v en a.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2444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Begrippen </a:t>
            </a:r>
            <a:r>
              <a:rPr lang="nl-NL" sz="2500" dirty="0" smtClean="0"/>
              <a:t>hoofdstuk 3.</a:t>
            </a:r>
          </a:p>
          <a:p>
            <a:r>
              <a:rPr lang="nl-NL" sz="2500" dirty="0" smtClean="0"/>
              <a:t>3. verzekeren tegen risico.</a:t>
            </a:r>
          </a:p>
          <a:p>
            <a:r>
              <a:rPr lang="nl-NL" sz="2500" dirty="0" smtClean="0"/>
              <a:t>3.1 hoe wordt premie berekend.</a:t>
            </a:r>
          </a:p>
          <a:p>
            <a:r>
              <a:rPr lang="nl-NL" sz="2500" dirty="0" smtClean="0"/>
              <a:t>3.2 helpt verzekeren.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189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 H3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4" y="1359568"/>
            <a:ext cx="9156032" cy="5269831"/>
          </a:xfrm>
        </p:spPr>
        <p:txBody>
          <a:bodyPr>
            <a:normAutofit/>
          </a:bodyPr>
          <a:lstStyle/>
          <a:p>
            <a:r>
              <a:rPr lang="nl-NL" sz="2400" dirty="0" smtClean="0"/>
              <a:t>Risico-aversie</a:t>
            </a:r>
          </a:p>
          <a:p>
            <a:r>
              <a:rPr lang="nl-NL" sz="2400" dirty="0" smtClean="0"/>
              <a:t>Verzekering</a:t>
            </a:r>
          </a:p>
          <a:p>
            <a:r>
              <a:rPr lang="nl-NL" sz="2400" dirty="0" smtClean="0"/>
              <a:t>Premie</a:t>
            </a:r>
          </a:p>
          <a:p>
            <a:r>
              <a:rPr lang="nl-NL" sz="2400" dirty="0" smtClean="0"/>
              <a:t>Averechtse selectie</a:t>
            </a:r>
          </a:p>
          <a:p>
            <a:r>
              <a:rPr lang="nl-NL" sz="2400" dirty="0" smtClean="0"/>
              <a:t>Collectieve dwang</a:t>
            </a:r>
          </a:p>
          <a:p>
            <a:r>
              <a:rPr lang="nl-NL" sz="2400" dirty="0" smtClean="0"/>
              <a:t>Premiedifferentiatie</a:t>
            </a:r>
          </a:p>
          <a:p>
            <a:r>
              <a:rPr lang="nl-NL" sz="2400" dirty="0" smtClean="0"/>
              <a:t>Moreel wangedrag</a:t>
            </a:r>
          </a:p>
          <a:p>
            <a:r>
              <a:rPr lang="nl-NL" sz="2400" dirty="0" smtClean="0"/>
              <a:t>Eigen risico</a:t>
            </a:r>
          </a:p>
          <a:p>
            <a:r>
              <a:rPr lang="nl-NL" sz="2400" dirty="0" smtClean="0"/>
              <a:t>Asymmetrische informatie</a:t>
            </a:r>
          </a:p>
          <a:p>
            <a:r>
              <a:rPr lang="nl-NL" sz="2400" dirty="0" err="1" smtClean="0"/>
              <a:t>Marktfalen</a:t>
            </a:r>
            <a:r>
              <a:rPr lang="nl-NL" sz="2400" dirty="0" smtClean="0"/>
              <a:t>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18183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 H3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4" y="1359568"/>
            <a:ext cx="10984832" cy="5269831"/>
          </a:xfrm>
        </p:spPr>
        <p:txBody>
          <a:bodyPr>
            <a:normAutofit/>
          </a:bodyPr>
          <a:lstStyle/>
          <a:p>
            <a:r>
              <a:rPr lang="nl-NL" sz="2400" dirty="0" smtClean="0"/>
              <a:t>Risico-aversie					afkeer voor risico (rede verzekeren)</a:t>
            </a:r>
          </a:p>
          <a:p>
            <a:r>
              <a:rPr lang="nl-NL" sz="2400" dirty="0" smtClean="0"/>
              <a:t>Verzekering					indekken van risico</a:t>
            </a:r>
          </a:p>
          <a:p>
            <a:r>
              <a:rPr lang="nl-NL" sz="2400" dirty="0" smtClean="0"/>
              <a:t>Premie							periodiek betalen bedrag aan de verzekering.</a:t>
            </a:r>
          </a:p>
          <a:p>
            <a:r>
              <a:rPr lang="nl-NL" sz="2400" dirty="0" smtClean="0"/>
              <a:t>Averechtse selectie			goede risico’s verzekeren zich niet, slechte wel 									</a:t>
            </a:r>
            <a:r>
              <a:rPr lang="nl-NL" sz="2400" dirty="0" smtClean="0">
                <a:sym typeface="Wingdings" panose="05000000000000000000" pitchFamily="2" charset="2"/>
              </a:rPr>
              <a:t> gevolg hoge premie.</a:t>
            </a:r>
            <a:endParaRPr lang="nl-NL" sz="2400" dirty="0" smtClean="0"/>
          </a:p>
          <a:p>
            <a:r>
              <a:rPr lang="nl-NL" sz="2400" dirty="0" smtClean="0"/>
              <a:t>Collectieve dwang			gedwongen handeling door overheid.</a:t>
            </a:r>
          </a:p>
          <a:p>
            <a:r>
              <a:rPr lang="nl-NL" sz="2400" dirty="0" smtClean="0"/>
              <a:t>Premiedifferentiatie			niet iedereen betaald zelfde premie	</a:t>
            </a:r>
          </a:p>
          <a:p>
            <a:r>
              <a:rPr lang="nl-NL" sz="2400" dirty="0" smtClean="0"/>
              <a:t>Moreel wangedrag			roekelozer gedrag zodra je verzekerd bent</a:t>
            </a:r>
          </a:p>
          <a:p>
            <a:r>
              <a:rPr lang="nl-NL" sz="2400" dirty="0" smtClean="0"/>
              <a:t>Eigen risico					gedeelte zelf betalen bij schade.</a:t>
            </a:r>
          </a:p>
          <a:p>
            <a:r>
              <a:rPr lang="nl-NL" sz="2400" dirty="0" smtClean="0"/>
              <a:t>Asymmetrische informatie	1 partij weet meer dan de andere partij</a:t>
            </a:r>
          </a:p>
          <a:p>
            <a:r>
              <a:rPr lang="nl-NL" sz="2400" dirty="0" err="1" smtClean="0"/>
              <a:t>Marktfalen</a:t>
            </a:r>
            <a:r>
              <a:rPr lang="nl-NL" sz="2400" dirty="0" smtClean="0"/>
              <a:t>.					De markt kan niet zelf prijsbepalen door v en a.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27181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3.1 er kan altijd iets misgaan.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2821" y="1467853"/>
            <a:ext cx="9276347" cy="5137484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Omdat er altijd iets mis kan gaan </a:t>
            </a:r>
            <a:r>
              <a:rPr lang="nl-NL" sz="2500" dirty="0" smtClean="0">
                <a:sym typeface="Wingdings" panose="05000000000000000000" pitchFamily="2" charset="2"/>
              </a:rPr>
              <a:t> bescherming mensen  verplichten verzekeringen (WA verzekering, WAO, zorgverzekering).</a:t>
            </a:r>
          </a:p>
          <a:p>
            <a:endParaRPr lang="nl-NL" sz="2500" dirty="0" smtClean="0"/>
          </a:p>
          <a:p>
            <a:r>
              <a:rPr lang="nl-NL" sz="2500" dirty="0" smtClean="0"/>
              <a:t>Mensen hebben risico aversie </a:t>
            </a:r>
            <a:r>
              <a:rPr lang="nl-NL" sz="2500" dirty="0" smtClean="0">
                <a:sym typeface="Wingdings" panose="05000000000000000000" pitchFamily="2" charset="2"/>
              </a:rPr>
              <a:t> rede dat mensen zich verzekeren</a:t>
            </a:r>
            <a:r>
              <a:rPr lang="nl-NL" sz="2500" dirty="0" smtClean="0">
                <a:sym typeface="Wingdings" panose="05000000000000000000" pitchFamily="2" charset="2"/>
              </a:rPr>
              <a:t>. (mensen willen risico ontwijken)</a:t>
            </a:r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/>
          </a:p>
          <a:p>
            <a:r>
              <a:rPr lang="nl-NL" sz="2500" dirty="0" smtClean="0"/>
              <a:t>Verzekering: overeenkomst tussen verzekeraar en verzekerde waarbij de verzekerde premie betaald en een bepaalde garantie heeft wanneer een gebeurtenis plaatsvind.</a:t>
            </a:r>
          </a:p>
          <a:p>
            <a:r>
              <a:rPr lang="nl-NL" sz="2500" dirty="0" err="1" smtClean="0"/>
              <a:t>Bvb</a:t>
            </a:r>
            <a:r>
              <a:rPr lang="nl-NL" sz="2500" dirty="0" smtClean="0"/>
              <a:t> wanneer ik schade toebreng aan andere tijdens autorijden, betaald de verzekering deze schade (gedeeltelijk of volledig).</a:t>
            </a:r>
          </a:p>
          <a:p>
            <a:r>
              <a:rPr lang="nl-NL" sz="2500" dirty="0" smtClean="0"/>
              <a:t>Wanneer ik ziek wordt, betaald de verzekering de kosten van de gezondheidzorg die ik nodig heb.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745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wordt de premie bepaald?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2979" y="1564105"/>
            <a:ext cx="9541041" cy="4993106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Bij particuliere verzekeringen (de verzekeringen die je zelf afsluit, die niet verplicht zijn bij de overheid als AOW, WAO).</a:t>
            </a:r>
          </a:p>
          <a:p>
            <a:r>
              <a:rPr lang="nl-NL" sz="2500" dirty="0" smtClean="0"/>
              <a:t>Wordt de premie bepaald door:</a:t>
            </a:r>
          </a:p>
          <a:p>
            <a:r>
              <a:rPr lang="nl-NL" sz="2500" dirty="0" smtClean="0"/>
              <a:t>Kans op schade * de gemiddelde hoogte van de verwachte schade.</a:t>
            </a:r>
          </a:p>
          <a:p>
            <a:r>
              <a:rPr lang="nl-NL" sz="2500" dirty="0" err="1" smtClean="0"/>
              <a:t>Cq</a:t>
            </a:r>
            <a:endParaRPr lang="nl-NL" sz="2500" dirty="0" smtClean="0"/>
          </a:p>
          <a:p>
            <a:r>
              <a:rPr lang="nl-NL" sz="2500" dirty="0" smtClean="0"/>
              <a:t>Stel dat 1 op de 10 mensen auto schade krijgt per jaar.</a:t>
            </a:r>
          </a:p>
          <a:p>
            <a:r>
              <a:rPr lang="nl-NL" sz="2500" dirty="0" smtClean="0"/>
              <a:t>En de gemiddelde schade hiervan 350 euro is.</a:t>
            </a:r>
          </a:p>
          <a:p>
            <a:r>
              <a:rPr lang="nl-NL" sz="2500" dirty="0" smtClean="0"/>
              <a:t>Dan is de premie = 0.1 (1 op 10 = 10%) * 350 = 35 euro per jaar.</a:t>
            </a:r>
          </a:p>
          <a:p>
            <a:r>
              <a:rPr lang="nl-NL" sz="2500" dirty="0" smtClean="0"/>
              <a:t>Let op: hier boven op komt nog dekking van bedrijfskosten en winstmarge!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7017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Zelfstandig maken opdracht 3.1 t/m </a:t>
            </a:r>
            <a:r>
              <a:rPr lang="nl-NL" dirty="0" smtClean="0"/>
              <a:t>3.2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287379"/>
            <a:ext cx="4973475" cy="53781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500" dirty="0" smtClean="0"/>
              <a:t>Lees de tekst om en rond de opdrachten en maak opdrachten 3.1 t/m </a:t>
            </a:r>
            <a:r>
              <a:rPr lang="nl-NL" sz="2500" dirty="0" smtClean="0"/>
              <a:t>3.2</a:t>
            </a:r>
            <a:endParaRPr lang="nl-NL" sz="2500" dirty="0" smtClean="0"/>
          </a:p>
          <a:p>
            <a:pPr marL="0" indent="0">
              <a:buNone/>
            </a:pPr>
            <a:r>
              <a:rPr lang="nl-NL" sz="2500" dirty="0" smtClean="0"/>
              <a:t>Eerder klaar</a:t>
            </a:r>
          </a:p>
          <a:p>
            <a:pPr marL="0" indent="0">
              <a:buNone/>
            </a:pPr>
            <a:r>
              <a:rPr lang="nl-NL" sz="2500" dirty="0" smtClean="0"/>
              <a:t>Zelfstandig verder met opgaves hoofdstuk 3.</a:t>
            </a:r>
          </a:p>
          <a:p>
            <a:pPr marL="0" indent="0">
              <a:buNone/>
            </a:pPr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pPr marL="0" indent="0">
              <a:buNone/>
            </a:pPr>
            <a:r>
              <a:rPr lang="nl-NL" sz="2500" dirty="0" smtClean="0"/>
              <a:t>Kom je er niet uit? </a:t>
            </a:r>
            <a:r>
              <a:rPr lang="nl-NL" sz="2500" dirty="0" smtClean="0"/>
              <a:t>Vraag buurmens/docent.</a:t>
            </a:r>
          </a:p>
          <a:p>
            <a:pPr marL="0" indent="0">
              <a:buNone/>
            </a:pPr>
            <a:r>
              <a:rPr lang="nl-NL" sz="2500" dirty="0" smtClean="0"/>
              <a:t>Gebruik voor vraag C de formule </a:t>
            </a:r>
          </a:p>
          <a:p>
            <a:pPr marL="0" indent="0">
              <a:buNone/>
            </a:pPr>
            <a:r>
              <a:rPr lang="nl-NL" sz="2500" dirty="0" smtClean="0"/>
              <a:t>TO – TK = TW, vul alle gegevens in de formule in die je al weet en ga dan oplossen.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4" name="Ovaal 13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153948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961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7695"/>
          <a:stretch/>
        </p:blipFill>
        <p:spPr>
          <a:xfrm>
            <a:off x="0" y="0"/>
            <a:ext cx="12192000" cy="17084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946"/>
          <a:stretch/>
        </p:blipFill>
        <p:spPr>
          <a:xfrm>
            <a:off x="0" y="0"/>
            <a:ext cx="12192000" cy="29116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1751"/>
          <a:stretch/>
        </p:blipFill>
        <p:spPr>
          <a:xfrm>
            <a:off x="0" y="0"/>
            <a:ext cx="12192000" cy="36094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4017"/>
          <a:stretch/>
        </p:blipFill>
        <p:spPr>
          <a:xfrm>
            <a:off x="0" y="0"/>
            <a:ext cx="12192000" cy="40185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6282"/>
          <a:stretch/>
        </p:blipFill>
        <p:spPr>
          <a:xfrm>
            <a:off x="0" y="0"/>
            <a:ext cx="12192000" cy="44276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637"/>
          <a:stretch/>
        </p:blipFill>
        <p:spPr>
          <a:xfrm>
            <a:off x="0" y="0"/>
            <a:ext cx="12192000" cy="488482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28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8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5312"/>
          <a:stretch/>
        </p:blipFill>
        <p:spPr>
          <a:xfrm>
            <a:off x="0" y="0"/>
            <a:ext cx="9625263" cy="3248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0624"/>
          <a:stretch/>
        </p:blipFill>
        <p:spPr>
          <a:xfrm>
            <a:off x="0" y="0"/>
            <a:ext cx="9625263" cy="6497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5935"/>
          <a:stretch/>
        </p:blipFill>
        <p:spPr>
          <a:xfrm>
            <a:off x="0" y="-1"/>
            <a:ext cx="9625263" cy="97455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81421"/>
          <a:stretch/>
        </p:blipFill>
        <p:spPr>
          <a:xfrm>
            <a:off x="0" y="0"/>
            <a:ext cx="9625263" cy="12873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81942"/>
          <a:stretch/>
        </p:blipFill>
        <p:spPr>
          <a:xfrm>
            <a:off x="0" y="-1"/>
            <a:ext cx="9625263" cy="125128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7080"/>
          <a:stretch/>
        </p:blipFill>
        <p:spPr>
          <a:xfrm>
            <a:off x="0" y="-1"/>
            <a:ext cx="9625263" cy="158816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72565"/>
          <a:stretch/>
        </p:blipFill>
        <p:spPr>
          <a:xfrm>
            <a:off x="0" y="0"/>
            <a:ext cx="9625263" cy="190099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58501"/>
          <a:stretch/>
        </p:blipFill>
        <p:spPr>
          <a:xfrm>
            <a:off x="0" y="0"/>
            <a:ext cx="9625263" cy="287554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2873"/>
          <a:stretch/>
        </p:blipFill>
        <p:spPr>
          <a:xfrm>
            <a:off x="0" y="0"/>
            <a:ext cx="9625263" cy="395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44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2782</TotalTime>
  <Words>684</Words>
  <Application>Microsoft Office PowerPoint</Application>
  <PresentationFormat>Breedbeeld</PresentationFormat>
  <Paragraphs>120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Trebuchet MS</vt:lpstr>
      <vt:lpstr>Wingdings</vt:lpstr>
      <vt:lpstr>Wingdings 3</vt:lpstr>
      <vt:lpstr>Facet</vt:lpstr>
      <vt:lpstr>Havo 4 Lesbrief Vervoer</vt:lpstr>
      <vt:lpstr>programma</vt:lpstr>
      <vt:lpstr>Begrippen H3 </vt:lpstr>
      <vt:lpstr>Begrippen H3 </vt:lpstr>
      <vt:lpstr>3.1 er kan altijd iets misgaan.</vt:lpstr>
      <vt:lpstr>Hoe wordt de premie bepaald?</vt:lpstr>
      <vt:lpstr>Zelfstandig maken opdracht 3.1 t/m 3.2</vt:lpstr>
      <vt:lpstr>PowerPoint-presentatie</vt:lpstr>
      <vt:lpstr>PowerPoint-presentatie</vt:lpstr>
      <vt:lpstr>Wie verzekeren zich?</vt:lpstr>
      <vt:lpstr>Hoe gaan we averechtse selectie tegen: hoe voorkomen we dat alleen slechte risico's zich verzekeren. </vt:lpstr>
      <vt:lpstr>Zelfstandig maken opdracht 3.3 t/m 3.5</vt:lpstr>
      <vt:lpstr>PowerPoint-presentatie</vt:lpstr>
      <vt:lpstr>PowerPoint-presentatie</vt:lpstr>
      <vt:lpstr>Begrippen H3 </vt:lpstr>
      <vt:lpstr>Begrippen H3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Jacobs, B (Bas)</cp:lastModifiedBy>
  <cp:revision>33</cp:revision>
  <dcterms:created xsi:type="dcterms:W3CDTF">2016-01-11T13:38:51Z</dcterms:created>
  <dcterms:modified xsi:type="dcterms:W3CDTF">2017-09-28T07:04:39Z</dcterms:modified>
</cp:coreProperties>
</file>